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9" r:id="rId6"/>
    <p:sldId id="274" r:id="rId7"/>
    <p:sldId id="275" r:id="rId8"/>
    <p:sldId id="276" r:id="rId9"/>
    <p:sldId id="268" r:id="rId10"/>
    <p:sldId id="270" r:id="rId11"/>
    <p:sldId id="271" r:id="rId12"/>
    <p:sldId id="273" r:id="rId13"/>
    <p:sldId id="277" r:id="rId14"/>
    <p:sldId id="259" r:id="rId15"/>
    <p:sldId id="261" r:id="rId16"/>
    <p:sldId id="262" r:id="rId17"/>
    <p:sldId id="263" r:id="rId18"/>
    <p:sldId id="264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agog" initials="WO" lastIdx="0" clrIdx="0">
    <p:extLst>
      <p:ext uri="{19B8F6BF-5375-455C-9EA6-DF929625EA0E}">
        <p15:presenceInfo xmlns:p15="http://schemas.microsoft.com/office/powerpoint/2012/main" userId="Pedago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C9EA759-13E6-4AA0-8FB7-A8B9294D4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A5F27D36-9813-4E26-9FCB-F1C12EB44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01D8094-727C-4C1D-B3C0-FAA0E2BE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DCE7768-9A68-440F-AE7E-251F871F3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43A63EE-0B88-4DEF-9A58-78508466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703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228DBB4-1077-4356-BBA9-B3FC640DF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EF2ED9E-3355-4F69-BF6C-7006E8D04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63C48B9-9CE1-431D-904C-C41E4E93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619873F-F01F-4308-85D0-FD84B369C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EBCB6C1-11F8-49F3-8300-5EDABB4CF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651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CEC165B-F943-430B-B19E-5C3AB3AE9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1B567E5-C9D5-491E-8114-757C72108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6963702-24BC-4883-8AEE-04B6293E4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2FFD4D3-C54F-411F-BD49-BF072611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EF2D7A9B-D276-4A83-8D30-4EDE8D1D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247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E0BA48D-27E0-41F9-A839-73119DEE2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0E05A5-EFB4-44B0-89FC-4539E3161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91E4692F-E2D8-47CF-B97C-CE4F45236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B66101FD-40B9-4853-8132-A6DBE5D56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9E0CC8E2-472A-4A5F-856E-AB12F45AB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06C010A-1054-43B8-8B33-4D0EF18D1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88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0588EDF-7A5B-44A5-AE52-C2CA8447E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A20ADCF-FF27-4E49-ADB5-AE4DCA7A6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EBF72CB-D7F7-44EB-88DD-91B2535DE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D611077-42C9-4E8E-B7F7-993649725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A9FE4909-5CC6-49EB-A6E9-BE0D2FD14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636CE128-BB20-4CED-9696-BEEF612BE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1781EF20-61DF-46BC-B6A8-C5C49862C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52FCE760-2BF1-47BF-B6E1-9CB681A9C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2790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C5793-C672-44EB-B591-D5F44219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F5C5DDC3-2701-4C8E-9E18-07482E12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C7F1B78-70E0-4C6E-9F4E-EC59FFA3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CC3C4BA-3544-4E7A-BC60-CA2B73CB4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432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CAF45EA5-FD3F-49FD-A6FA-555D89F4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F02BE0B1-F4E3-446F-B123-65471FA0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86D4AD97-1D8F-443F-9B9C-11206CB2C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0187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FB564B3-B178-4389-95A0-F818A3E4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ED163B4-ACB0-4F89-ACFD-17635FD81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BB7250CD-7295-4DCA-9919-0A536D982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EBD6B4CD-1E9A-4EC8-8C37-A3B4F46E7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60F5E28E-D122-4346-BFB8-307CEFE7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B8B044A6-47AB-4CD8-A4F0-1AE66190C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500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A4FFEA9-C9C2-466C-9F06-9611993B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6945F6F8-7537-46E9-BCA1-F80DD0EF5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C378F07F-780D-4070-BEA7-1FA4F7953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0630101-B3F6-42E1-9D6C-A507EB8C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671AAB2-F105-4393-A3BD-D51AD045D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4C99C9DE-3D78-4CB9-9D4B-ED4930881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034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301E26A-47A9-4554-9366-EE6ACEF1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B9B9E4BD-6635-4B13-B94A-508929EC1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22B0734-6A0B-4C7B-B2A1-9E9F796B7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395A0EB-95D4-470E-BC21-B12BE90C8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1634E65-2698-4B12-B579-F79EEA37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398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FC51C899-7DD4-444C-915D-8A05BBC48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235B82BD-32C9-41EE-BD5C-CA3E8F798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FC968BC-BB46-4513-9ED1-39EFC043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77C5957-D1CD-471A-B52D-91B1F2E97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06E01AE-0BD8-404D-9287-9F727BD9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647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4C67D824-44E4-440A-A6D1-89BFD1DFB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6E34F6AD-57D6-4E1A-BAE9-068B69949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D0ADED0-649D-4458-8293-6989A4C35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4819E-F413-4A4B-8E1E-8CF99B05BC72}" type="datetimeFigureOut">
              <a:rPr lang="pl-PL" smtClean="0"/>
              <a:t>2018-09-13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75B85EC-6296-4DD9-930C-B9D8CD01BC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A9BDD00-487E-4127-AF18-79A92B869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BE3D0-70BF-4FA6-9B67-7F5A8633DD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03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e.edu.pl/" TargetMode="External"/><Relationship Id="rId2" Type="http://schemas.openxmlformats.org/officeDocument/2006/relationships/hyperlink" Target="http://www.men.gov.pl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kuratorium.katowice.pl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A6BB64B-DDF6-4869-9C77-391F935674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2060"/>
                </a:solidFill>
                <a:latin typeface="Palatino Linotype" panose="02040502050505030304" pitchFamily="18" charset="0"/>
              </a:rPr>
              <a:t>Pomoc psychologiczno-pedagogiczna</a:t>
            </a:r>
            <a:br>
              <a:rPr lang="pl-PL" dirty="0">
                <a:solidFill>
                  <a:srgbClr val="002060"/>
                </a:solidFill>
                <a:latin typeface="Palatino Linotype" panose="02040502050505030304" pitchFamily="18" charset="0"/>
              </a:rPr>
            </a:br>
            <a:r>
              <a:rPr lang="pl-PL" dirty="0">
                <a:solidFill>
                  <a:srgbClr val="002060"/>
                </a:solidFill>
                <a:latin typeface="Palatino Linotype" panose="02040502050505030304" pitchFamily="18" charset="0"/>
              </a:rPr>
              <a:t>a kształcenie specjalne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CCDA3364-AF39-4295-B93A-5DA799553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8033" y="4345756"/>
            <a:ext cx="9319967" cy="1649691"/>
          </a:xfrm>
        </p:spPr>
        <p:txBody>
          <a:bodyPr>
            <a:normAutofit fontScale="92500" lnSpcReduction="20000"/>
          </a:bodyPr>
          <a:lstStyle/>
          <a:p>
            <a:r>
              <a:rPr lang="pl-PL" sz="4000" dirty="0"/>
              <a:t>Najważniejsze informacje</a:t>
            </a:r>
          </a:p>
          <a:p>
            <a:endParaRPr lang="pl-PL" sz="4000" dirty="0"/>
          </a:p>
          <a:p>
            <a:r>
              <a:rPr lang="pl-PL" sz="4000" dirty="0" smtClean="0"/>
              <a:t>Zespół Szkolno-Przedszkolny w Godowie</a:t>
            </a:r>
          </a:p>
          <a:p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43045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DDB8C91E-9F95-4DD0-AFB9-754004B6BF32}"/>
              </a:ext>
            </a:extLst>
          </p:cNvPr>
          <p:cNvSpPr/>
          <p:nvPr/>
        </p:nvSpPr>
        <p:spPr>
          <a:xfrm>
            <a:off x="0" y="197346"/>
            <a:ext cx="11783505" cy="781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2"/>
                </a:solidFill>
              </a:rPr>
              <a:t>Podstawa	</a:t>
            </a:r>
            <a:r>
              <a:rPr lang="pl-PL" sz="2800" b="1" dirty="0" smtClean="0">
                <a:solidFill>
                  <a:schemeClr val="tx2"/>
                </a:solidFill>
              </a:rPr>
              <a:t>prawna</a:t>
            </a:r>
          </a:p>
          <a:p>
            <a:pPr algn="ctr"/>
            <a:endParaRPr lang="pl-PL" sz="2200" b="1" dirty="0" smtClean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Rozporządzenie 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Ministra Edukacji Narodowej z dnia 30 kwietnia 2013r. w sprawie zasad udzielania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                 i 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organizacji pomocy psychologiczno-pedagogicznej w publicznych przedszkolach, szkołach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                      i 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placówkach (Dz.U. z 2013r., poz. 532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Rozporządzenie MEN z dnia	9 sierpnia  2017r.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w 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sprawie zasad udzielania i organizacji pomocy psychologiczno- pedagogicznej w publicznych przedszkolach, szkołach i placówkach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Rozporządzenie 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Ministra Edukacji Narodowej z dnia 28 sierpnia 2017r. zmieniające rozporządzenie, Rozporządzenie Ministra Edukacji Narodowej z dnia 9 sierpnia 2017r. </a:t>
            </a:r>
            <a:br>
              <a:rPr lang="pl-PL" sz="22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nie w sprawie zasad udzielania  i organizacji pomocy psychologiczno-pedagogicznej w publicznych przedszkolach, szkołach i placówkach (Dz. U. z 2017r., poz. 1643) </a:t>
            </a:r>
            <a:endParaRPr lang="pl-PL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Rozporządzenie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MEN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z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dnia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9 sierpnia 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2017r. w sprawie warunków organizowania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kształcenia, wychowania i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opieki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dla dzieci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i młodzieży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niepełnosprawnych,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niedostosowanych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społecznie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                  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zagrożonych niedostosowaniem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społecznym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Rozporządzenie MEN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z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dnia	3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sierpnia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2017r. w sprawie oceniania, klasyfikowania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promowania uczniów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słuchaczy</a:t>
            </a:r>
            <a:r>
              <a:rPr lang="pl-PL" sz="22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w szkołach publicznych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2">
                    <a:lumMod val="75000"/>
                  </a:schemeClr>
                </a:solidFill>
              </a:rPr>
              <a:t>Rozporządzenie MEN z dnia 16 sierpnia 2018 r. zmieniające rozporządzenie w sprawie zasad organizacji i udzielania pomocy psychologiczno-pedagogicznej w publicznych przedszkolach,                       szkołach i placówkach (Dz. U. z 2018 r., poz. 1647)</a:t>
            </a:r>
          </a:p>
          <a:p>
            <a:endParaRPr lang="pl-PL" sz="2200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862524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3A518A8D-B9D7-4701-AA97-928829FA181E}"/>
              </a:ext>
            </a:extLst>
          </p:cNvPr>
          <p:cNvSpPr/>
          <p:nvPr/>
        </p:nvSpPr>
        <p:spPr>
          <a:xfrm>
            <a:off x="1272619" y="575035"/>
            <a:ext cx="93325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002060"/>
                </a:solidFill>
              </a:rPr>
              <a:t>Przedszkola, szkoły i placówki polskiego systemu oświaty zapewniają uczęszczającym do nich dzieciom i młodzieży: </a:t>
            </a:r>
          </a:p>
          <a:p>
            <a:endParaRPr lang="pl-PL" sz="2800" b="1" dirty="0">
              <a:solidFill>
                <a:srgbClr val="002060"/>
              </a:solidFill>
            </a:endParaRPr>
          </a:p>
          <a:p>
            <a:r>
              <a:rPr lang="pl-PL" sz="2800" dirty="0"/>
              <a:t>• dostosowanie treści, metod i organizacji nauczania do możliwości psychofizycznych uczniów; </a:t>
            </a:r>
          </a:p>
          <a:p>
            <a:endParaRPr lang="pl-PL" sz="2800" dirty="0"/>
          </a:p>
          <a:p>
            <a:r>
              <a:rPr lang="pl-PL" sz="2800" dirty="0"/>
              <a:t>• dostęp do pomocy psychologiczno-pedagogicznej; </a:t>
            </a:r>
          </a:p>
          <a:p>
            <a:endParaRPr lang="pl-PL" sz="2800" dirty="0"/>
          </a:p>
          <a:p>
            <a:r>
              <a:rPr lang="pl-PL" sz="2800" dirty="0"/>
              <a:t>• możliwość korzystania ze specjalnych form pracy dydaktycznej.</a:t>
            </a:r>
          </a:p>
          <a:p>
            <a:r>
              <a:rPr lang="pl-PL" sz="2800" dirty="0"/>
              <a:t> </a:t>
            </a:r>
          </a:p>
          <a:p>
            <a:r>
              <a:rPr lang="pl-PL" sz="2800" dirty="0"/>
              <a:t>Pomoc psychologiczno-pedagogiczną organizuje dyrektor zgodnie ze zdiagnozowanymi, potrzebami dzieci i młodzieży.</a:t>
            </a:r>
          </a:p>
        </p:txBody>
      </p:sp>
    </p:spTree>
    <p:extLst>
      <p:ext uri="{BB962C8B-B14F-4D97-AF65-F5344CB8AC3E}">
        <p14:creationId xmlns:p14="http://schemas.microsoft.com/office/powerpoint/2010/main" val="2490606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33FA62C6-BF00-4E33-8757-F45CA00EA98A}"/>
              </a:ext>
            </a:extLst>
          </p:cNvPr>
          <p:cNvSpPr/>
          <p:nvPr/>
        </p:nvSpPr>
        <p:spPr>
          <a:xfrm>
            <a:off x="587141" y="367644"/>
            <a:ext cx="10517633" cy="4710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solidFill>
                  <a:srgbClr val="00206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Pomoc	psychologiczno- pedagogiczna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sz="2800" b="1" dirty="0">
              <a:latin typeface="Batang" panose="02030600000101010101" pitchFamily="18" charset="-127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Polega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	na	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rozpoznawaniu i zaspokajaniu indywidualnych potrzeb 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rozwojowych	i edukacyjnych ucznia	 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oraz rozpoznawaniu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indywidualnych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	możliwości psychofizycznych ucznia 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i czynników środowiskowych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 wpływających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na jego 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funkcjonowanie	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 w celu 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wspierania potencjału	rozwojowego 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ucznia i stwarzania 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warunków	do jego	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aktywneg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o                                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i 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pełnego uczestnictwa	 </a:t>
            </a:r>
            <a:r>
              <a:rPr lang="pl-PL" sz="2600" dirty="0" smtClean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w </a:t>
            </a:r>
            <a:r>
              <a:rPr lang="pl-PL" sz="2600" dirty="0"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życiu 	szkoły oraz	   w środowisku społecznym.</a:t>
            </a:r>
            <a:r>
              <a:rPr lang="pl-PL" sz="26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4201411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11E66F80-A2F5-4C98-9A63-4AD9104D6E55}"/>
              </a:ext>
            </a:extLst>
          </p:cNvPr>
          <p:cNvSpPr/>
          <p:nvPr/>
        </p:nvSpPr>
        <p:spPr>
          <a:xfrm>
            <a:off x="413886" y="1"/>
            <a:ext cx="1051078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Formy	pomocy	w	szkole </a:t>
            </a:r>
          </a:p>
          <a:p>
            <a:endParaRPr lang="pl-PL" sz="2600" dirty="0"/>
          </a:p>
          <a:p>
            <a:r>
              <a:rPr lang="pl-PL" sz="2600" dirty="0"/>
              <a:t>• W	trakcie	</a:t>
            </a:r>
            <a:r>
              <a:rPr lang="pl-PL" sz="2600" dirty="0" smtClean="0"/>
              <a:t> bieżącej</a:t>
            </a:r>
            <a:r>
              <a:rPr lang="pl-PL" sz="2600" dirty="0"/>
              <a:t>	pracy	z	uczniem; </a:t>
            </a:r>
          </a:p>
          <a:p>
            <a:r>
              <a:rPr lang="pl-PL" sz="2600" dirty="0"/>
              <a:t>• Zintegrowane	działania	nauczycieli	i	specjalistów; </a:t>
            </a:r>
          </a:p>
          <a:p>
            <a:r>
              <a:rPr lang="pl-PL" sz="2600" dirty="0"/>
              <a:t>• Klasy	terapeutyczne; </a:t>
            </a:r>
          </a:p>
          <a:p>
            <a:r>
              <a:rPr lang="pl-PL" sz="2600" dirty="0"/>
              <a:t>• Zajęcia	rozwijające	umiejętności	uczenia	się;</a:t>
            </a:r>
          </a:p>
          <a:p>
            <a:r>
              <a:rPr lang="pl-PL" sz="2600" dirty="0"/>
              <a:t> • Zajęcia	rozwijające	zainteresowania;</a:t>
            </a:r>
          </a:p>
          <a:p>
            <a:r>
              <a:rPr lang="pl-PL" sz="2600" dirty="0"/>
              <a:t> • Zajęcia	dydaktyczno-wyrównawcze; </a:t>
            </a:r>
          </a:p>
          <a:p>
            <a:r>
              <a:rPr lang="pl-PL" sz="2600" dirty="0"/>
              <a:t>• Zajęcia	specjalistyczne:	korekcyjno-kompensacyjne,	logopedyczne,	rozwijające	kompetencje	emocjonalno-społeczne,	inne	o	charakterze	terapeutycznym </a:t>
            </a:r>
          </a:p>
          <a:p>
            <a:r>
              <a:rPr lang="pl-PL" sz="2600" dirty="0"/>
              <a:t>• Zajęcia	związane	z	kierunkiem	wyboru	kształcenia	i	zawodu; </a:t>
            </a:r>
          </a:p>
          <a:p>
            <a:r>
              <a:rPr lang="pl-PL" sz="2600" dirty="0"/>
              <a:t>• Porady	konsultacje,	warsztaty;</a:t>
            </a:r>
          </a:p>
          <a:p>
            <a:r>
              <a:rPr lang="pl-PL" sz="2600" dirty="0"/>
              <a:t> • Zindywidualizowana	ścieżka.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1197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0FB3047-55D2-4640-852E-F1C1AF2836F8}"/>
              </a:ext>
            </a:extLst>
          </p:cNvPr>
          <p:cNvSpPr txBox="1">
            <a:spLocks/>
          </p:cNvSpPr>
          <p:nvPr/>
        </p:nvSpPr>
        <p:spPr>
          <a:xfrm>
            <a:off x="839788" y="649788"/>
            <a:ext cx="10515600" cy="436153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/>
              <a:t>DOSTOSOWANIE WYMAGAŃ </a:t>
            </a:r>
            <a:endParaRPr lang="pl-PL" b="1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5990B95A-5F06-4E32-9AF7-910FCFD93A1D}"/>
              </a:ext>
            </a:extLst>
          </p:cNvPr>
          <p:cNvSpPr/>
          <p:nvPr/>
        </p:nvSpPr>
        <p:spPr>
          <a:xfrm>
            <a:off x="1414914" y="293653"/>
            <a:ext cx="10010272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pPr algn="just"/>
            <a:endParaRPr lang="pl-PL" dirty="0"/>
          </a:p>
          <a:p>
            <a:pPr algn="just"/>
            <a:r>
              <a:rPr lang="pl-PL" sz="2600" dirty="0"/>
              <a:t>Wymagania edukacyjne to oczekiwane	przez	nauczyciela	osiągnięcia ucznia	w	zakresie podstawy	programowej.</a:t>
            </a:r>
          </a:p>
          <a:p>
            <a:pPr algn="just"/>
            <a:endParaRPr lang="pl-PL" sz="2600" dirty="0"/>
          </a:p>
          <a:p>
            <a:pPr algn="just"/>
            <a:r>
              <a:rPr lang="pl-PL" sz="2600" dirty="0"/>
              <a:t>Dostosowanie	wymagań	edukacyjnych to </a:t>
            </a:r>
            <a:r>
              <a:rPr lang="pl-PL" sz="2600" dirty="0" smtClean="0"/>
              <a:t>zapewnienie</a:t>
            </a:r>
            <a:r>
              <a:rPr lang="pl-PL" sz="2600" dirty="0"/>
              <a:t> </a:t>
            </a:r>
            <a:r>
              <a:rPr lang="pl-PL" sz="2600" dirty="0" smtClean="0"/>
              <a:t>realizacji  </a:t>
            </a:r>
            <a:r>
              <a:rPr lang="pl-PL" sz="2600" dirty="0"/>
              <a:t>celów	edukacyjnych </a:t>
            </a:r>
            <a:r>
              <a:rPr lang="pl-PL" sz="2600" dirty="0" smtClean="0"/>
              <a:t>wynikających z</a:t>
            </a:r>
            <a:r>
              <a:rPr lang="pl-PL" sz="2600" dirty="0"/>
              <a:t> </a:t>
            </a:r>
            <a:r>
              <a:rPr lang="pl-PL" sz="2600" dirty="0" smtClean="0"/>
              <a:t>podstawy programowej                              </a:t>
            </a:r>
            <a:r>
              <a:rPr lang="pl-PL" sz="2600" dirty="0"/>
              <a:t>w	takim	stopniu,	w	jakim	jest	to możliwe  z uwagi	</a:t>
            </a:r>
            <a:r>
              <a:rPr lang="pl-PL" sz="2600" dirty="0" smtClean="0"/>
              <a:t>na występujące</a:t>
            </a:r>
            <a:r>
              <a:rPr lang="pl-PL" sz="2600" dirty="0"/>
              <a:t>	u	ucznia	trudności       </a:t>
            </a:r>
            <a:r>
              <a:rPr lang="pl-PL" sz="2600" dirty="0" smtClean="0"/>
              <a:t>w</a:t>
            </a:r>
            <a:r>
              <a:rPr lang="pl-PL" sz="2600" dirty="0"/>
              <a:t>	uczeniu	się.</a:t>
            </a:r>
          </a:p>
          <a:p>
            <a:pPr algn="just"/>
            <a:endParaRPr lang="pl-PL" sz="2600" dirty="0"/>
          </a:p>
          <a:p>
            <a:pPr algn="just"/>
            <a:r>
              <a:rPr lang="pl-PL" sz="2600" dirty="0"/>
              <a:t>W	żadnym	wypadku	dostosowanie	wymagań	                                nie	oznacza	zejścia	poniżej	podstawy	</a:t>
            </a:r>
            <a:r>
              <a:rPr lang="pl-PL" sz="2600" dirty="0" smtClean="0"/>
              <a:t>programowej</a:t>
            </a:r>
            <a:r>
              <a:rPr lang="pl-PL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046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A90BF9-E317-49BE-9C55-1820EA80D91A}"/>
              </a:ext>
            </a:extLst>
          </p:cNvPr>
          <p:cNvSpPr/>
          <p:nvPr/>
        </p:nvSpPr>
        <p:spPr>
          <a:xfrm>
            <a:off x="1222409" y="269507"/>
            <a:ext cx="1003915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4000" dirty="0"/>
          </a:p>
          <a:p>
            <a:endParaRPr lang="pl-PL" sz="4000" dirty="0"/>
          </a:p>
          <a:p>
            <a:r>
              <a:rPr lang="pl-PL" sz="4000" b="1" dirty="0">
                <a:solidFill>
                  <a:srgbClr val="002060"/>
                </a:solidFill>
              </a:rPr>
              <a:t>Indywidualizacja pracy z uczniem</a:t>
            </a:r>
          </a:p>
          <a:p>
            <a:endParaRPr lang="pl-PL" sz="4000" b="1" dirty="0">
              <a:solidFill>
                <a:srgbClr val="002060"/>
              </a:solidFill>
            </a:endParaRPr>
          </a:p>
          <a:p>
            <a:r>
              <a:rPr lang="pl-PL" sz="4000" dirty="0"/>
              <a:t> to dostosowanie	wymagań	edukacyjnych                w	codziennej	pracy   z	uczniem	na	każdych</a:t>
            </a:r>
          </a:p>
          <a:p>
            <a:r>
              <a:rPr lang="pl-PL" sz="4000" dirty="0"/>
              <a:t>zajęciach	prowadzonych	przez </a:t>
            </a:r>
          </a:p>
          <a:p>
            <a:r>
              <a:rPr lang="pl-PL" sz="4000" dirty="0"/>
              <a:t>każdego	nauczyciela.</a:t>
            </a:r>
          </a:p>
          <a:p>
            <a:endParaRPr lang="pl-PL" sz="4000" dirty="0"/>
          </a:p>
          <a:p>
            <a:endParaRPr lang="pl-PL" sz="4000" dirty="0"/>
          </a:p>
          <a:p>
            <a:endParaRPr lang="pl-PL" sz="4000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850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B7D2219F-39A8-4062-937F-0D3C2BB4F697}"/>
              </a:ext>
            </a:extLst>
          </p:cNvPr>
          <p:cNvSpPr/>
          <p:nvPr/>
        </p:nvSpPr>
        <p:spPr>
          <a:xfrm>
            <a:off x="86627" y="-787539"/>
            <a:ext cx="11762072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/>
              <a:t>Zadania	 szkoły</a:t>
            </a:r>
          </a:p>
          <a:p>
            <a:endParaRPr lang="pl-PL" dirty="0"/>
          </a:p>
          <a:p>
            <a:endParaRPr lang="pl-PL" sz="2400" dirty="0"/>
          </a:p>
          <a:p>
            <a:endParaRPr lang="pl-PL" sz="2400" dirty="0"/>
          </a:p>
          <a:p>
            <a:r>
              <a:rPr lang="pl-PL" sz="2400" b="1" dirty="0">
                <a:solidFill>
                  <a:srgbClr val="002060"/>
                </a:solidFill>
              </a:rPr>
              <a:t>Szkoła	zapewnia:</a:t>
            </a:r>
            <a:endParaRPr lang="pl-PL" sz="2400" b="1" dirty="0"/>
          </a:p>
          <a:p>
            <a:r>
              <a:rPr lang="pl-PL" sz="2400" dirty="0"/>
              <a:t> • realizację	zaleceń́	zawartych	w	orzeczeniu	o	potrzebie	kształcenia	specjalnego;</a:t>
            </a:r>
          </a:p>
          <a:p>
            <a:r>
              <a:rPr lang="pl-PL" sz="2400" dirty="0"/>
              <a:t>• warunki	do	nauki,	sprzęt	</a:t>
            </a:r>
            <a:r>
              <a:rPr lang="pl-PL" sz="2400" dirty="0" smtClean="0"/>
              <a:t>specjalistyczny </a:t>
            </a:r>
            <a:r>
              <a:rPr lang="pl-PL" sz="2400" dirty="0"/>
              <a:t>	i	środki	dydaktyczne,	odpowiednie	ze	względu	na	indywidualne	potrzeby	rozwojowe	i	edukacyjne	oraz	możliwości	psychofizyczne	uczniów;</a:t>
            </a:r>
          </a:p>
          <a:p>
            <a:r>
              <a:rPr lang="pl-PL" sz="2400" dirty="0"/>
              <a:t>• zajęcia	specjalistyczne,	o	których	mowa	w	przepisach	wydanych	na	podstawie	art.	47	ust.	1	pkt	5	ustawy	z	dnia	14	grudnia	2016	r.	–Prawo	oświatowe,	zwanej	dalej	„ustawą”;	</a:t>
            </a:r>
          </a:p>
          <a:p>
            <a:r>
              <a:rPr lang="pl-PL" sz="2400" dirty="0"/>
              <a:t>• inne	zajęcia	odpowiednie	ze	względu	na	indywidualne	potrzeby	rozwojowe               i	edukacyjne	oraz	możliwości	psychofizyczne	uczniów,	w	szczególności	zajęcia	rewalidacyjne,</a:t>
            </a:r>
          </a:p>
          <a:p>
            <a:endParaRPr lang="pl-PL" sz="2400" dirty="0"/>
          </a:p>
          <a:p>
            <a:r>
              <a:rPr lang="pl-PL" sz="2400" dirty="0"/>
              <a:t>• integrację	uczniów	ze	środowiskiem	rówieśniczym,	w	tym	z	uczniami	pełnosprawnymi;	</a:t>
            </a:r>
          </a:p>
          <a:p>
            <a:r>
              <a:rPr lang="pl-PL" sz="2400" dirty="0"/>
              <a:t>• przygotowanie	uczniów	do	samodzielności	w	życiu	dorosłym.</a:t>
            </a:r>
            <a:r>
              <a:rPr lang="pl-PL" sz="2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59563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9F42F87D-2001-4A76-95CD-24078616E510}"/>
              </a:ext>
            </a:extLst>
          </p:cNvPr>
          <p:cNvSpPr/>
          <p:nvPr/>
        </p:nvSpPr>
        <p:spPr>
          <a:xfrm>
            <a:off x="-67377" y="-764167"/>
            <a:ext cx="12259377" cy="7502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Uczniowie	o	specjalnych	potrzebach	edukacyjnych: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niepełnosprawni;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z	zaburzeniami	zachowania	lub	emocji;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• Uczniowie	zagrożeni	niedostosowaniem	społecznym	i	uczniowie	niedostosowani	społecznie;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ze	specyficznymi	trudnościami	w	uczeniu	się;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• Uczniowie	z	chorobami	przewlekłymi;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z	trudnościami	w	uczeniu	się;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z	trudnościami	w	zakresie	sprawności	językowej;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z	problemami		wynikającymi	z	sytuacji	kryzysowej	,	traumatycznej;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z	problemami	wynikającymi	z	różnic	kulturowych	lub	zaniedbań	środowiskowych;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Uczniowie	z	problemami	w	wyniku	niepowodzeń	szkolnych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• Uczniowie	zdolni.</a:t>
            </a:r>
          </a:p>
        </p:txBody>
      </p:sp>
    </p:spTree>
    <p:extLst>
      <p:ext uri="{BB962C8B-B14F-4D97-AF65-F5344CB8AC3E}">
        <p14:creationId xmlns:p14="http://schemas.microsoft.com/office/powerpoint/2010/main" val="179649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185B2F56-D8DF-4D73-A8F0-2115A418AA44}"/>
              </a:ext>
            </a:extLst>
          </p:cNvPr>
          <p:cNvSpPr/>
          <p:nvPr/>
        </p:nvSpPr>
        <p:spPr>
          <a:xfrm>
            <a:off x="1020277" y="1049153"/>
            <a:ext cx="11011301" cy="4550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3200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Podstawą organizowania </a:t>
            </a:r>
            <a:r>
              <a:rPr lang="pl-PL" sz="3200" b="1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kształcenia specjalnego</a:t>
            </a:r>
            <a:r>
              <a:rPr lang="pl-PL" sz="3200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 dla ucznia jest orzeczenie o potrzebie kształcenia specjalnego, wydane przez publiczną poradnię </a:t>
            </a:r>
            <a:r>
              <a:rPr lang="pl-PL" sz="3200" kern="150" dirty="0" err="1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psychologiczno</a:t>
            </a:r>
            <a:r>
              <a:rPr lang="pl-PL" sz="3200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 – pedagogiczną    w tym specjalistyczną.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3200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Za realizację zaleceń wynikających z orzeczenia o potrzebie kształcenia specjalnego odpowiada dyrektor szkoły.</a:t>
            </a:r>
            <a:endParaRPr lang="pl-PL" sz="3200" kern="150" dirty="0">
              <a:effectLst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238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4CA0A2D4-C3A5-4BDF-89FC-C63EE0FDA75F}"/>
              </a:ext>
            </a:extLst>
          </p:cNvPr>
          <p:cNvSpPr/>
          <p:nvPr/>
        </p:nvSpPr>
        <p:spPr>
          <a:xfrm>
            <a:off x="154004" y="231006"/>
            <a:ext cx="11309684" cy="584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800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Dzieci ze specjalnymi potrzebami edukacyjnymi, mają możliwość realizowania obowiązku szkolnego i obowiązku nauki w szkole. Uczniowie ci mają mieć zapewnione zajęcia organizowane z klasą, indywidualnie lub                  w małej grupie.  Potrzebę organizacji zajęć indywidualnych lub zajęć w małej grupie określa zespół nauczycieli i specjalistów pracujących z uczniem                      w szkole. Zespół ten, wraz z udziałem rodziców ucznia opracowuje dla niego indywidualny program edukacyjno-terapeutyczny (IPET) oraz dwa razy                      w roku dokonuje okresowej wielospecjalistycznej oceny poziomu funkcjonowania ucznia.</a:t>
            </a:r>
            <a:endParaRPr lang="pl-PL" sz="2800" kern="150" dirty="0">
              <a:effectLst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374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90C1EE98-C75C-4201-87F6-79746B4915AD}"/>
              </a:ext>
            </a:extLst>
          </p:cNvPr>
          <p:cNvSpPr/>
          <p:nvPr/>
        </p:nvSpPr>
        <p:spPr>
          <a:xfrm>
            <a:off x="1039527" y="356135"/>
            <a:ext cx="1049153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800" b="1" kern="15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Nauczanie indywidualne </a:t>
            </a:r>
            <a:r>
              <a:rPr lang="pl-PL" sz="2800" kern="150" dirty="0" smtClean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jest </a:t>
            </a:r>
            <a:r>
              <a:rPr lang="pl-PL" sz="2800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formą kształcenia przeznaczoną tylko dla uczniów chorych, którym stan zdrowia czasowo uniemożliwia chodzenie do szkoły. Chodzi o uczniów, którzy są po wypadkach,                         z urazami, z ciężkimi chorobami. To do tych uczniów kierowane są przepisy, które gwarantują im możliwości realizacji obowiązku szkolnego w czasie, kiedy nie mogą uczęszczać do szkoły i dlatego realizują zajęcia edukacyjne w domu. Uczeń wraca do szkoły, jeśli jego stan zdrowia poprawi się.</a:t>
            </a:r>
            <a:endParaRPr lang="pl-PL" sz="2800" kern="150" dirty="0">
              <a:effectLst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532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9E092622-EBF8-460E-846E-744B641F57B4}"/>
              </a:ext>
            </a:extLst>
          </p:cNvPr>
          <p:cNvSpPr/>
          <p:nvPr/>
        </p:nvSpPr>
        <p:spPr>
          <a:xfrm>
            <a:off x="173255" y="336884"/>
            <a:ext cx="1201874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002060"/>
                </a:solidFill>
              </a:rPr>
              <a:t>Zgodnie	z	rozporządzeniem	o	ocenianiu:</a:t>
            </a:r>
          </a:p>
          <a:p>
            <a:endParaRPr lang="pl-PL" sz="2800" b="1" dirty="0">
              <a:solidFill>
                <a:srgbClr val="002060"/>
              </a:solidFill>
            </a:endParaRPr>
          </a:p>
          <a:p>
            <a:r>
              <a:rPr lang="pl-PL" sz="2800" dirty="0"/>
              <a:t>Nauczyciel	jest	obowiązany		dostosowywać	wymagania	edukacyjne do		indywidualnych	potrzeb	rozwojowych i edukacyjnych	oraz możliwości	psychofizycznych	ucznia</a:t>
            </a:r>
          </a:p>
          <a:p>
            <a:endParaRPr lang="pl-PL" sz="2800" dirty="0"/>
          </a:p>
          <a:p>
            <a:r>
              <a:rPr lang="pl-PL" sz="2800" dirty="0"/>
              <a:t>Nauczyciel	jest	obowiązany	dostosować	wymagania	edukacyjne	na podstawie: </a:t>
            </a:r>
          </a:p>
          <a:p>
            <a:r>
              <a:rPr lang="pl-PL" sz="2800" dirty="0"/>
              <a:t>-orzeczenia	o	potrzebie	kształcenia	specjalnego	</a:t>
            </a:r>
          </a:p>
          <a:p>
            <a:r>
              <a:rPr lang="pl-PL" sz="2800" dirty="0"/>
              <a:t>-orzeczenia	o	potrzebie	indywidualnego	nauczania</a:t>
            </a:r>
          </a:p>
          <a:p>
            <a:r>
              <a:rPr lang="pl-PL" sz="2800" dirty="0"/>
              <a:t> - opinii	poradni	psychologiczno- pedagogicznej </a:t>
            </a:r>
          </a:p>
          <a:p>
            <a:r>
              <a:rPr lang="pl-PL" sz="2800" dirty="0"/>
              <a:t>-nieposiadającego	orzeczenia	lub	opinii,	który		objęty jest	pomocą	psychologiczno-pedagogiczną	w	szkole	</a:t>
            </a:r>
          </a:p>
        </p:txBody>
      </p:sp>
    </p:spTree>
    <p:extLst>
      <p:ext uri="{BB962C8B-B14F-4D97-AF65-F5344CB8AC3E}">
        <p14:creationId xmlns:p14="http://schemas.microsoft.com/office/powerpoint/2010/main" val="821053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C0E34FEF-2368-4DD9-A229-E2B5B5667315}"/>
              </a:ext>
            </a:extLst>
          </p:cNvPr>
          <p:cNvSpPr/>
          <p:nvPr/>
        </p:nvSpPr>
        <p:spPr>
          <a:xfrm>
            <a:off x="327259" y="346509"/>
            <a:ext cx="10664395" cy="5541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endParaRPr lang="pl-PL" sz="26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Kształcenie specjalne </a:t>
            </a:r>
          </a:p>
          <a:p>
            <a:pPr algn="ctr">
              <a:lnSpc>
                <a:spcPct val="80000"/>
              </a:lnSpc>
            </a:pPr>
            <a:endParaRPr lang="pl-PL" sz="26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pl-PL" sz="26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pl-PL" sz="26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art. 127 ustawy z dnia 14 grudnia 2016r. – Prawo oświatowe</a:t>
            </a:r>
            <a:b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pl-PL" sz="2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t.j</a:t>
            </a: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pl-PL" sz="2600" dirty="0">
                <a:solidFill>
                  <a:srgbClr val="1C1C4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Dz. U</a:t>
            </a: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z 2018 r. poz. 996 z </a:t>
            </a:r>
            <a:r>
              <a:rPr lang="pl-PL" sz="2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późn</a:t>
            </a: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zm.)</a:t>
            </a:r>
          </a:p>
          <a:p>
            <a:pPr>
              <a:lnSpc>
                <a:spcPct val="80000"/>
              </a:lnSpc>
            </a:pPr>
            <a:endParaRPr lang="pl-PL" sz="2600" dirty="0">
              <a:solidFill>
                <a:srgbClr val="00FF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pl-PL" sz="2600" dirty="0">
                <a:solidFill>
                  <a:srgbClr val="002060"/>
                </a:solidFill>
              </a:rPr>
              <a:t>Podstawą organizowania kształcenia specjalnego dla ucznia jest </a:t>
            </a:r>
            <a:r>
              <a:rPr lang="pl-PL" sz="2600" b="1" dirty="0">
                <a:solidFill>
                  <a:srgbClr val="002060"/>
                </a:solidFill>
              </a:rPr>
              <a:t>orzeczenie o potrzebie kształcenia specjalnego</a:t>
            </a:r>
            <a:r>
              <a:rPr lang="pl-PL" sz="2600" dirty="0">
                <a:solidFill>
                  <a:srgbClr val="002060"/>
                </a:solidFill>
              </a:rPr>
              <a:t>, wydane przez publiczną poradnię </a:t>
            </a:r>
            <a:r>
              <a:rPr lang="pl-PL" sz="2600" dirty="0" err="1">
                <a:solidFill>
                  <a:srgbClr val="002060"/>
                </a:solidFill>
              </a:rPr>
              <a:t>psychologiczno</a:t>
            </a:r>
            <a:r>
              <a:rPr lang="pl-PL" sz="2600" dirty="0">
                <a:solidFill>
                  <a:srgbClr val="002060"/>
                </a:solidFill>
              </a:rPr>
              <a:t> – pedagogiczną w tym specjalistyczną.</a:t>
            </a:r>
          </a:p>
          <a:p>
            <a:pPr>
              <a:lnSpc>
                <a:spcPct val="80000"/>
              </a:lnSpc>
            </a:pPr>
            <a:endParaRPr lang="pl-PL" sz="2600" b="1" dirty="0"/>
          </a:p>
          <a:p>
            <a:pPr algn="ctr">
              <a:lnSpc>
                <a:spcPct val="80000"/>
              </a:lnSpc>
            </a:pPr>
            <a:r>
              <a:rPr lang="pl-PL" sz="2600" dirty="0">
                <a:solidFill>
                  <a:srgbClr val="1C1C4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art. 68 ust. 1 pkt 10 ustawy z dnia 14 grudnia 2016r. </a:t>
            </a:r>
          </a:p>
          <a:p>
            <a:pPr algn="ctr">
              <a:lnSpc>
                <a:spcPct val="80000"/>
              </a:lnSpc>
            </a:pPr>
            <a:r>
              <a:rPr lang="pl-PL" sz="2600" dirty="0">
                <a:solidFill>
                  <a:srgbClr val="1C1C4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Prawo oświatowe </a:t>
            </a: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pl-PL" sz="2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t.j</a:t>
            </a: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pl-PL" sz="2600" dirty="0">
                <a:solidFill>
                  <a:srgbClr val="1C1C4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Dz. U</a:t>
            </a: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z 2018 r. poz. 996 z </a:t>
            </a:r>
            <a:r>
              <a:rPr lang="pl-PL" sz="2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późn</a:t>
            </a:r>
            <a:r>
              <a:rPr lang="pl-PL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zm.)</a:t>
            </a:r>
          </a:p>
          <a:p>
            <a:pPr>
              <a:lnSpc>
                <a:spcPct val="80000"/>
              </a:lnSpc>
            </a:pPr>
            <a:endParaRPr lang="pl-PL" sz="2600" dirty="0"/>
          </a:p>
          <a:p>
            <a:pPr algn="just">
              <a:lnSpc>
                <a:spcPct val="80000"/>
              </a:lnSpc>
            </a:pPr>
            <a:r>
              <a:rPr lang="pl-PL" sz="2600" dirty="0">
                <a:solidFill>
                  <a:srgbClr val="002060"/>
                </a:solidFill>
              </a:rPr>
              <a:t>Dyrektor szkoły lub placówki </a:t>
            </a:r>
            <a:r>
              <a:rPr lang="pl-PL" sz="2600" b="1" dirty="0">
                <a:solidFill>
                  <a:srgbClr val="002060"/>
                </a:solidFill>
              </a:rPr>
              <a:t>odpowiada za realizację zaleceń </a:t>
            </a:r>
            <a:r>
              <a:rPr lang="pl-PL" sz="2600" dirty="0">
                <a:solidFill>
                  <a:srgbClr val="002060"/>
                </a:solidFill>
              </a:rPr>
              <a:t>wynikających z orzeczenia o potrzebie kształcenia specjalnego. </a:t>
            </a:r>
          </a:p>
        </p:txBody>
      </p:sp>
    </p:spTree>
    <p:extLst>
      <p:ext uri="{BB962C8B-B14F-4D97-AF65-F5344CB8AC3E}">
        <p14:creationId xmlns:p14="http://schemas.microsoft.com/office/powerpoint/2010/main" val="249847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3F887209-3A4C-45DC-B49A-767CC3134D4C}"/>
              </a:ext>
            </a:extLst>
          </p:cNvPr>
          <p:cNvSpPr/>
          <p:nvPr/>
        </p:nvSpPr>
        <p:spPr>
          <a:xfrm>
            <a:off x="329939" y="546755"/>
            <a:ext cx="11613822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pl-PL" sz="2800" dirty="0" smtClean="0">
                <a:solidFill>
                  <a:srgbClr val="002060"/>
                </a:solidFill>
              </a:rPr>
              <a:t>Dodatkowe rozporządzenia:</a:t>
            </a:r>
          </a:p>
          <a:p>
            <a:pPr algn="just">
              <a:lnSpc>
                <a:spcPct val="80000"/>
              </a:lnSpc>
            </a:pPr>
            <a:endParaRPr lang="pl-PL" sz="28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pl-PL" sz="2800" dirty="0" smtClean="0">
                <a:solidFill>
                  <a:srgbClr val="002060"/>
                </a:solidFill>
              </a:rPr>
              <a:t>Rozporządzenie </a:t>
            </a:r>
            <a:r>
              <a:rPr lang="pl-PL" sz="2800" dirty="0">
                <a:solidFill>
                  <a:srgbClr val="002060"/>
                </a:solidFill>
              </a:rPr>
              <a:t>Ministra Edukacji Narodowej z dnia 17 marca 2017 r. </a:t>
            </a:r>
            <a:br>
              <a:rPr lang="pl-PL" sz="2800" dirty="0">
                <a:solidFill>
                  <a:srgbClr val="002060"/>
                </a:solidFill>
              </a:rPr>
            </a:br>
            <a:r>
              <a:rPr lang="pl-PL" sz="2800" dirty="0">
                <a:solidFill>
                  <a:srgbClr val="002060"/>
                </a:solidFill>
              </a:rPr>
              <a:t>w sprawie szczegółowej organizacji publicznych szkół i publicznych przedszkoli  (Dz. U. z 2017 r. poz. 649 z </a:t>
            </a:r>
            <a:r>
              <a:rPr lang="pl-PL" sz="2800" dirty="0" err="1">
                <a:solidFill>
                  <a:srgbClr val="002060"/>
                </a:solidFill>
              </a:rPr>
              <a:t>późn</a:t>
            </a:r>
            <a:r>
              <a:rPr lang="pl-PL" sz="2800" dirty="0">
                <a:solidFill>
                  <a:srgbClr val="002060"/>
                </a:solidFill>
              </a:rPr>
              <a:t>. zm.) – </a:t>
            </a:r>
            <a:r>
              <a:rPr lang="pl-PL" sz="2800" b="1" u="sng" dirty="0">
                <a:solidFill>
                  <a:srgbClr val="002060"/>
                </a:solidFill>
              </a:rPr>
              <a:t>czas trwania zajęć rewalidacyjnych, organizacja oddziałów specjalnych, integracyjnych</a:t>
            </a:r>
          </a:p>
          <a:p>
            <a:pPr algn="just">
              <a:lnSpc>
                <a:spcPct val="80000"/>
              </a:lnSpc>
            </a:pPr>
            <a:endParaRPr lang="pl-PL" sz="28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pl-PL" sz="2800" dirty="0">
                <a:solidFill>
                  <a:srgbClr val="002060"/>
                </a:solidFill>
              </a:rPr>
              <a:t>Rozporządzenie Ministra Edukacji Narodowej z dnia 7 lutego 2012r. </a:t>
            </a:r>
            <a:br>
              <a:rPr lang="pl-PL" sz="2800" dirty="0">
                <a:solidFill>
                  <a:srgbClr val="002060"/>
                </a:solidFill>
              </a:rPr>
            </a:br>
            <a:r>
              <a:rPr lang="pl-PL" sz="2800" dirty="0">
                <a:solidFill>
                  <a:srgbClr val="002060"/>
                </a:solidFill>
              </a:rPr>
              <a:t>w sprawie ramowych planów nauczania w szkołach publicznych (Dz. U. z 2012r. poz. 204 z </a:t>
            </a:r>
            <a:r>
              <a:rPr lang="pl-PL" sz="2800" dirty="0" err="1">
                <a:solidFill>
                  <a:srgbClr val="002060"/>
                </a:solidFill>
              </a:rPr>
              <a:t>późn</a:t>
            </a:r>
            <a:r>
              <a:rPr lang="pl-PL" sz="2800" dirty="0">
                <a:solidFill>
                  <a:srgbClr val="002060"/>
                </a:solidFill>
              </a:rPr>
              <a:t> zm.) </a:t>
            </a:r>
            <a:r>
              <a:rPr lang="pl-PL" sz="2800" b="1" u="sng" dirty="0">
                <a:solidFill>
                  <a:srgbClr val="002060"/>
                </a:solidFill>
              </a:rPr>
              <a:t>– tygodniowy wymiar zajęć rewalidacyjnych</a:t>
            </a:r>
          </a:p>
          <a:p>
            <a:pPr algn="just">
              <a:lnSpc>
                <a:spcPct val="80000"/>
              </a:lnSpc>
            </a:pPr>
            <a:endParaRPr lang="pl-PL" sz="2800" b="1" u="sng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pl-PL" sz="2800" dirty="0">
                <a:solidFill>
                  <a:srgbClr val="002060"/>
                </a:solidFill>
              </a:rPr>
              <a:t>Rozporządzenie Ministra Edukacji Narodowej z dnia 28 marca 2017r. </a:t>
            </a:r>
            <a:br>
              <a:rPr lang="pl-PL" sz="2800" dirty="0">
                <a:solidFill>
                  <a:srgbClr val="002060"/>
                </a:solidFill>
              </a:rPr>
            </a:br>
            <a:r>
              <a:rPr lang="pl-PL" sz="2800" dirty="0">
                <a:solidFill>
                  <a:srgbClr val="002060"/>
                </a:solidFill>
              </a:rPr>
              <a:t>w sprawie ramowych planów nauczania dla publicznych szkół (Dz. U. </a:t>
            </a:r>
            <a:br>
              <a:rPr lang="pl-PL" sz="2800" dirty="0">
                <a:solidFill>
                  <a:srgbClr val="002060"/>
                </a:solidFill>
              </a:rPr>
            </a:br>
            <a:r>
              <a:rPr lang="pl-PL" sz="2800" dirty="0">
                <a:solidFill>
                  <a:srgbClr val="002060"/>
                </a:solidFill>
              </a:rPr>
              <a:t>z 2017r. poz. 703) </a:t>
            </a:r>
            <a:r>
              <a:rPr lang="pl-PL" sz="2800" b="1" u="sng" dirty="0">
                <a:solidFill>
                  <a:srgbClr val="002060"/>
                </a:solidFill>
              </a:rPr>
              <a:t>– tygodniowy wymiar zajęć rewalidacyjnych</a:t>
            </a:r>
          </a:p>
        </p:txBody>
      </p:sp>
    </p:spTree>
    <p:extLst>
      <p:ext uri="{BB962C8B-B14F-4D97-AF65-F5344CB8AC3E}">
        <p14:creationId xmlns:p14="http://schemas.microsoft.com/office/powerpoint/2010/main" val="3014361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E70AA5FF-B5E6-4454-B5F5-23B9083D06E7}"/>
              </a:ext>
            </a:extLst>
          </p:cNvPr>
          <p:cNvSpPr/>
          <p:nvPr/>
        </p:nvSpPr>
        <p:spPr>
          <a:xfrm>
            <a:off x="-96253" y="240632"/>
            <a:ext cx="12369952" cy="2464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endParaRPr lang="pl-PL" sz="24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</a:pPr>
            <a:endParaRPr lang="pl-PL" sz="28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pl-PL" sz="2800" dirty="0">
                <a:solidFill>
                  <a:srgbClr val="002060"/>
                </a:solidFill>
              </a:rPr>
              <a:t>Rozporządzenie Ministra Edukacji Narodowej z dnia 9 sierpnia 2017r. </a:t>
            </a:r>
            <a:br>
              <a:rPr lang="pl-PL" sz="2800" dirty="0">
                <a:solidFill>
                  <a:srgbClr val="002060"/>
                </a:solidFill>
              </a:rPr>
            </a:br>
            <a:r>
              <a:rPr lang="pl-PL" sz="2800" dirty="0">
                <a:solidFill>
                  <a:srgbClr val="002060"/>
                </a:solidFill>
              </a:rPr>
              <a:t>w sprawie indywidualnego obowiązkowego rocznego przygotowania przedszkolnego dzieci i indywidualnego nauczania dzieci i młodzieży </a:t>
            </a:r>
            <a:br>
              <a:rPr lang="pl-PL" sz="2800" dirty="0">
                <a:solidFill>
                  <a:srgbClr val="002060"/>
                </a:solidFill>
              </a:rPr>
            </a:br>
            <a:r>
              <a:rPr lang="pl-PL" sz="2800" dirty="0">
                <a:solidFill>
                  <a:srgbClr val="002060"/>
                </a:solidFill>
              </a:rPr>
              <a:t>(Dz.U. z 2017r. poz. 1616)</a:t>
            </a:r>
          </a:p>
          <a:p>
            <a:pPr algn="ctr">
              <a:lnSpc>
                <a:spcPct val="80000"/>
              </a:lnSpc>
            </a:pPr>
            <a:r>
              <a:rPr lang="pl-PL" sz="2800" b="1" i="1" dirty="0">
                <a:solidFill>
                  <a:srgbClr val="C00000"/>
                </a:solidFill>
              </a:rPr>
              <a:t>/w odniesieniu do przedszkoli i szkół działających w nowym ustroju szkolnym/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7B11670E-1F26-4B07-A32B-5971B0B49ED4}"/>
              </a:ext>
            </a:extLst>
          </p:cNvPr>
          <p:cNvSpPr/>
          <p:nvPr/>
        </p:nvSpPr>
        <p:spPr>
          <a:xfrm>
            <a:off x="644893" y="2762451"/>
            <a:ext cx="10937507" cy="3929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b="1" kern="150" dirty="0" smtClean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POMOCNE </a:t>
            </a:r>
            <a:r>
              <a:rPr lang="pl-PL" sz="2400" b="1" kern="150" dirty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STRONY:</a:t>
            </a:r>
            <a:endParaRPr lang="pl-PL" sz="2400" kern="150" dirty="0">
              <a:effectLst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pl-PL" sz="2400" kern="150" dirty="0" smtClean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  <a:hlinkClick r:id="rId2"/>
              </a:rPr>
              <a:t>www.men.gov.pl</a:t>
            </a:r>
            <a:endParaRPr lang="pl-PL" sz="2400" kern="150" dirty="0"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pl-PL" sz="2400" kern="150" dirty="0" smtClean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  <a:hlinkClick r:id="rId3"/>
              </a:rPr>
              <a:t>www.ore.edu.pl</a:t>
            </a:r>
            <a:endParaRPr lang="pl-PL" sz="2400" kern="150" dirty="0"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pl-PL" sz="2400" kern="150" smtClean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  <a:hlinkClick r:id="rId4"/>
              </a:rPr>
              <a:t>www.kuratorium.katowice.pl</a:t>
            </a:r>
            <a:endParaRPr lang="pl-PL" sz="2400" kern="150" smtClean="0"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endParaRPr lang="pl-PL" sz="2400" kern="150" dirty="0">
              <a:effectLst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kern="150" dirty="0" smtClean="0">
                <a:latin typeface="Calibri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Pomocy/ wsparcia w naszej placówce udziela pedagog szkolny: Izabela Hudek</a:t>
            </a:r>
            <a:endParaRPr lang="pl-PL" sz="2400" kern="150" dirty="0">
              <a:effectLst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18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AB65D292-BFB2-4EC2-9187-EC88F0234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549" y="-159922"/>
            <a:ext cx="13716000" cy="772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357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7A4CB9B9-D3C4-4270-8C70-D5710CDEB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188" y="-1015951"/>
            <a:ext cx="13716000" cy="772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38730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246</Words>
  <Application>Microsoft Office PowerPoint</Application>
  <PresentationFormat>Panoramiczny</PresentationFormat>
  <Paragraphs>125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7" baseType="lpstr">
      <vt:lpstr>Batang</vt:lpstr>
      <vt:lpstr>SimSun</vt:lpstr>
      <vt:lpstr>Arial</vt:lpstr>
      <vt:lpstr>Calibri</vt:lpstr>
      <vt:lpstr>Calibri Light</vt:lpstr>
      <vt:lpstr>Palatino Linotype</vt:lpstr>
      <vt:lpstr>Tahoma</vt:lpstr>
      <vt:lpstr>Times New Roman</vt:lpstr>
      <vt:lpstr>Motyw pakietu Office</vt:lpstr>
      <vt:lpstr>Pomoc psychologiczno-pedagogiczna a kształcenie specjalne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Pomoc psychologiczno-pedagogiczna a kształcenie specjalne</dc:title>
  <dc:creator>Izabela Hudek</dc:creator>
  <cp:lastModifiedBy>Pedagog</cp:lastModifiedBy>
  <cp:revision>34</cp:revision>
  <dcterms:created xsi:type="dcterms:W3CDTF">2018-09-10T20:04:37Z</dcterms:created>
  <dcterms:modified xsi:type="dcterms:W3CDTF">2018-09-13T12:09:12Z</dcterms:modified>
</cp:coreProperties>
</file>